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6" r:id="rId6"/>
    <p:sldId id="267" r:id="rId7"/>
    <p:sldId id="271" r:id="rId8"/>
    <p:sldId id="268" r:id="rId9"/>
    <p:sldId id="269" r:id="rId10"/>
    <p:sldId id="270" r:id="rId11"/>
    <p:sldId id="272" r:id="rId12"/>
    <p:sldId id="279" r:id="rId13"/>
    <p:sldId id="273" r:id="rId14"/>
    <p:sldId id="277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D3D46D93-65E3-4BFC-B1D9-0D3B1D3ACA2D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557191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Objective 3</a:t>
            </a:r>
            <a:r>
              <a:rPr lang="en-US" altLang="en-US" dirty="0" smtClean="0"/>
              <a:t> </a:t>
            </a:r>
            <a:r>
              <a:rPr lang="en-US" altLang="en-US" dirty="0" smtClean="0"/>
              <a:t>Notes</a:t>
            </a:r>
            <a:endParaRPr lang="en-US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Explain the double-stranded, complementary nature of DNA as related to its function in the cell.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1226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382000" cy="609600"/>
          </a:xfrm>
        </p:spPr>
        <p:txBody>
          <a:bodyPr>
            <a:normAutofit fontScale="90000"/>
          </a:bodyPr>
          <a:lstStyle/>
          <a:p>
            <a:r>
              <a:rPr lang="en-US" altLang="en-US" sz="3600" dirty="0"/>
              <a:t>Structure of DNA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6777317" cy="3813777"/>
          </a:xfrm>
        </p:spPr>
        <p:txBody>
          <a:bodyPr/>
          <a:lstStyle/>
          <a:p>
            <a:r>
              <a:rPr lang="en-US" altLang="en-US" dirty="0"/>
              <a:t>DNA is referred to as a </a:t>
            </a:r>
            <a:r>
              <a:rPr lang="en-US" altLang="en-US" b="1" dirty="0"/>
              <a:t>double helix</a:t>
            </a:r>
            <a:r>
              <a:rPr lang="en-US" altLang="en-US" dirty="0"/>
              <a:t>. </a:t>
            </a:r>
          </a:p>
          <a:p>
            <a:pPr lvl="1"/>
            <a:r>
              <a:rPr lang="en-US" altLang="en-US" dirty="0"/>
              <a:t>Looks like a twisted ladder.</a:t>
            </a:r>
          </a:p>
          <a:p>
            <a:r>
              <a:rPr lang="en-US" altLang="en-US" dirty="0"/>
              <a:t>Made up of nucleotides linked </a:t>
            </a:r>
            <a:r>
              <a:rPr lang="en-US" altLang="en-US" dirty="0" smtClean="0"/>
              <a:t>together by weak hydrogen bonds</a:t>
            </a:r>
            <a:endParaRPr lang="en-US" altLang="en-US" dirty="0"/>
          </a:p>
        </p:txBody>
      </p:sp>
      <p:pic>
        <p:nvPicPr>
          <p:cNvPr id="13316" name="Picture 4" descr="Nucleot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3200400"/>
            <a:ext cx="1624013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d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33725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55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534400" cy="762000"/>
          </a:xfrm>
        </p:spPr>
        <p:txBody>
          <a:bodyPr/>
          <a:lstStyle/>
          <a:p>
            <a:r>
              <a:rPr lang="en-US" altLang="en-US"/>
              <a:t>Base Pairing Rules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610600" cy="5410200"/>
          </a:xfrm>
        </p:spPr>
        <p:txBody>
          <a:bodyPr/>
          <a:lstStyle/>
          <a:p>
            <a:r>
              <a:rPr lang="en-US" altLang="en-US" dirty="0"/>
              <a:t>The bases pair up like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pieces </a:t>
            </a:r>
            <a:r>
              <a:rPr lang="en-US" altLang="en-US" dirty="0"/>
              <a:t>of a puzzle.</a:t>
            </a:r>
          </a:p>
          <a:p>
            <a:r>
              <a:rPr lang="en-US" altLang="en-US" dirty="0"/>
              <a:t>Chargaff’s Rules:</a:t>
            </a:r>
          </a:p>
          <a:p>
            <a:pPr lvl="1"/>
            <a:r>
              <a:rPr lang="en-US" altLang="en-US" dirty="0"/>
              <a:t>Adenine — Thymine</a:t>
            </a:r>
          </a:p>
          <a:p>
            <a:pPr lvl="1"/>
            <a:r>
              <a:rPr lang="en-US" altLang="en-US" dirty="0"/>
              <a:t>Guanine — Cytosine</a:t>
            </a:r>
          </a:p>
          <a:p>
            <a:r>
              <a:rPr lang="en-US" altLang="en-US" dirty="0"/>
              <a:t>Joined by hydrogen bonds</a:t>
            </a:r>
          </a:p>
        </p:txBody>
      </p:sp>
      <p:pic>
        <p:nvPicPr>
          <p:cNvPr id="14340" name="Picture 4" descr="Nucleot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61999"/>
            <a:ext cx="3432175" cy="599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45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Importance of the Base Pairing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Conserved-</a:t>
            </a:r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Universal-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339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7" b="8565"/>
          <a:stretch>
            <a:fillRect/>
          </a:stretch>
        </p:blipFill>
        <p:spPr bwMode="auto">
          <a:xfrm>
            <a:off x="827314" y="637493"/>
            <a:ext cx="7543800" cy="588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76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686800" cy="12954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4"/>
            </a:pPr>
            <a:r>
              <a:rPr lang="en-US" altLang="en-US" dirty="0"/>
              <a:t>Differences between DNA &amp; RNA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-76200" y="1719263"/>
            <a:ext cx="4800600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1027113" indent="-455613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70013" indent="-22860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12913" indent="-2286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dirty="0"/>
              <a:t>DNA</a:t>
            </a:r>
          </a:p>
          <a:p>
            <a:pPr lvl="1"/>
            <a:r>
              <a:rPr lang="en-US" altLang="en-US" dirty="0"/>
              <a:t>Double-stranded</a:t>
            </a:r>
          </a:p>
          <a:p>
            <a:pPr lvl="1"/>
            <a:r>
              <a:rPr lang="en-US" altLang="en-US" dirty="0"/>
              <a:t>Made of three parts:</a:t>
            </a:r>
          </a:p>
          <a:p>
            <a:pPr lvl="2"/>
            <a:r>
              <a:rPr lang="en-US" altLang="en-US" dirty="0" err="1"/>
              <a:t>Deoxyribose</a:t>
            </a:r>
            <a:r>
              <a:rPr lang="en-US" altLang="en-US" dirty="0"/>
              <a:t> sugar</a:t>
            </a:r>
          </a:p>
          <a:p>
            <a:pPr lvl="2"/>
            <a:r>
              <a:rPr lang="en-US" altLang="en-US" dirty="0"/>
              <a:t>Phosphate group</a:t>
            </a:r>
          </a:p>
          <a:p>
            <a:pPr lvl="2"/>
            <a:r>
              <a:rPr lang="en-US" altLang="en-US" dirty="0"/>
              <a:t>Nitrogen base (ATGC)</a:t>
            </a:r>
          </a:p>
          <a:p>
            <a:pPr lvl="1"/>
            <a:r>
              <a:rPr lang="en-US" altLang="en-US" dirty="0"/>
              <a:t>Found inside the nucleus because it is too big to get out of the nucleus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038600" y="1719263"/>
            <a:ext cx="5638800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1027113" indent="-455613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70013" indent="-22860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12913" indent="-2286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/>
              <a:t>RNA</a:t>
            </a:r>
          </a:p>
          <a:p>
            <a:pPr lvl="1"/>
            <a:r>
              <a:rPr lang="en-US" altLang="en-US"/>
              <a:t>Single-stranded</a:t>
            </a:r>
          </a:p>
          <a:p>
            <a:pPr lvl="1"/>
            <a:r>
              <a:rPr lang="en-US" altLang="en-US"/>
              <a:t>Made of three parts:</a:t>
            </a:r>
          </a:p>
          <a:p>
            <a:pPr lvl="2"/>
            <a:r>
              <a:rPr lang="en-US" altLang="en-US"/>
              <a:t>Ribose sugar</a:t>
            </a:r>
          </a:p>
          <a:p>
            <a:pPr lvl="2"/>
            <a:r>
              <a:rPr lang="en-US" altLang="en-US"/>
              <a:t>Phosphate group</a:t>
            </a:r>
          </a:p>
          <a:p>
            <a:pPr lvl="2"/>
            <a:r>
              <a:rPr lang="en-US" altLang="en-US"/>
              <a:t>Nitrogen base (AUGC)</a:t>
            </a:r>
          </a:p>
          <a:p>
            <a:pPr lvl="1"/>
            <a:r>
              <a:rPr lang="en-US" altLang="en-US"/>
              <a:t>Travels from the nucleus to ribosomes in the cytoplasm</a:t>
            </a:r>
          </a:p>
          <a:p>
            <a:pPr lvl="1"/>
            <a:r>
              <a:rPr lang="en-US" altLang="en-US"/>
              <a:t>Copied from DNA in the process of </a:t>
            </a:r>
            <a:r>
              <a:rPr lang="en-US" altLang="en-US" b="1" i="1"/>
              <a:t>transcription</a:t>
            </a:r>
          </a:p>
        </p:txBody>
      </p:sp>
    </p:spTree>
    <p:extLst>
      <p:ext uri="{BB962C8B-B14F-4D97-AF65-F5344CB8AC3E}">
        <p14:creationId xmlns:p14="http://schemas.microsoft.com/office/powerpoint/2010/main" val="90423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33400"/>
            <a:ext cx="7569199" cy="60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470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1227" y="1027664"/>
            <a:ext cx="8185573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/>
            </a:pPr>
            <a:r>
              <a:rPr lang="en-US" altLang="en-US" dirty="0"/>
              <a:t>The Central </a:t>
            </a:r>
            <a:r>
              <a:rPr lang="en-US" altLang="en-US" dirty="0" smtClean="0"/>
              <a:t>Dogma of Molecular Biology</a:t>
            </a:r>
            <a:endParaRPr lang="en-US" altLang="en-US" dirty="0"/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304800" y="2514600"/>
            <a:ext cx="8839200" cy="2133600"/>
            <a:chOff x="2160" y="7344"/>
            <a:chExt cx="12960" cy="2016"/>
          </a:xfrm>
        </p:grpSpPr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2160" y="7344"/>
              <a:ext cx="1728" cy="2016"/>
            </a:xfrm>
            <a:prstGeom prst="curvedRightArrow">
              <a:avLst>
                <a:gd name="adj1" fmla="val 32894"/>
                <a:gd name="adj2" fmla="val 56270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Text Box 5"/>
            <p:cNvSpPr txBox="1">
              <a:spLocks noChangeArrowheads="1"/>
            </p:cNvSpPr>
            <p:nvPr/>
          </p:nvSpPr>
          <p:spPr bwMode="auto">
            <a:xfrm>
              <a:off x="3312" y="7920"/>
              <a:ext cx="1728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2600" b="1"/>
                <a:t>DNA</a:t>
              </a: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>
              <a:off x="5040" y="7776"/>
              <a:ext cx="2448" cy="1008"/>
            </a:xfrm>
            <a:prstGeom prst="rightArrow">
              <a:avLst>
                <a:gd name="adj1" fmla="val 50000"/>
                <a:gd name="adj2" fmla="val 6071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7920" y="7920"/>
              <a:ext cx="1872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2600" b="1"/>
                <a:t>mRNA</a:t>
              </a:r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10080" y="7776"/>
              <a:ext cx="2448" cy="1008"/>
            </a:xfrm>
            <a:prstGeom prst="rightArrow">
              <a:avLst>
                <a:gd name="adj1" fmla="val 50000"/>
                <a:gd name="adj2" fmla="val 6071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12960" y="7920"/>
              <a:ext cx="216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2600" b="1"/>
                <a:t>proteins</a:t>
              </a:r>
            </a:p>
          </p:txBody>
        </p:sp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5184" y="8064"/>
              <a:ext cx="187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1200" b="1"/>
                <a:t>Transcription</a:t>
              </a:r>
            </a:p>
          </p:txBody>
        </p: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10368" y="8064"/>
              <a:ext cx="1584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1200" b="1"/>
                <a:t>Translation</a:t>
              </a:r>
            </a:p>
          </p:txBody>
        </p:sp>
        <p:sp>
          <p:nvSpPr>
            <p:cNvPr id="5132" name="Text Box 12"/>
            <p:cNvSpPr txBox="1">
              <a:spLocks noChangeArrowheads="1"/>
            </p:cNvSpPr>
            <p:nvPr/>
          </p:nvSpPr>
          <p:spPr bwMode="auto">
            <a:xfrm>
              <a:off x="2448" y="7488"/>
              <a:ext cx="1584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1200" b="1"/>
                <a:t>Replication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694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382000" cy="6858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2"/>
            </a:pPr>
            <a:r>
              <a:rPr lang="en-US" altLang="en-US" dirty="0"/>
              <a:t>Review of Proteins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524000"/>
            <a:ext cx="7848600" cy="2362200"/>
          </a:xfrm>
        </p:spPr>
        <p:txBody>
          <a:bodyPr/>
          <a:lstStyle/>
          <a:p>
            <a:r>
              <a:rPr lang="en-US" altLang="en-US" sz="2800" dirty="0"/>
              <a:t>Provide structure for cells; Act as enzymes</a:t>
            </a:r>
          </a:p>
          <a:p>
            <a:r>
              <a:rPr lang="en-US" altLang="en-US" sz="2800" dirty="0"/>
              <a:t>Made of amino </a:t>
            </a:r>
            <a:r>
              <a:rPr lang="en-US" altLang="en-US" sz="2800" dirty="0" smtClean="0"/>
              <a:t>acids connected by peptide bonds</a:t>
            </a:r>
            <a:endParaRPr lang="en-US" altLang="en-US" sz="2800" dirty="0"/>
          </a:p>
          <a:p>
            <a:r>
              <a:rPr lang="en-US" altLang="en-US" sz="2800" dirty="0"/>
              <a:t>Shape determines function</a:t>
            </a:r>
          </a:p>
        </p:txBody>
      </p:sp>
      <p:pic>
        <p:nvPicPr>
          <p:cNvPr id="1029" name="Picture 5" descr="cummings-09-08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5" t="33482" r="25970" b="41939"/>
          <a:stretch>
            <a:fillRect/>
          </a:stretch>
        </p:blipFill>
        <p:spPr>
          <a:xfrm>
            <a:off x="914400" y="3886200"/>
            <a:ext cx="3810000" cy="2433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0" name="Picture 6" descr="09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6"/>
          <a:stretch>
            <a:fillRect/>
          </a:stretch>
        </p:blipFill>
        <p:spPr bwMode="auto">
          <a:xfrm>
            <a:off x="5181600" y="3657600"/>
            <a:ext cx="3582988" cy="271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72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382000" cy="762000"/>
          </a:xfrm>
        </p:spPr>
        <p:txBody>
          <a:bodyPr>
            <a:normAutofit/>
          </a:bodyPr>
          <a:lstStyle/>
          <a:p>
            <a:pPr marL="838200" indent="-838200">
              <a:buFontTx/>
              <a:buAutoNum type="arabicPeriod" startAt="3"/>
            </a:pPr>
            <a:r>
              <a:rPr lang="en-US" altLang="en-US" sz="4000" dirty="0"/>
              <a:t>DNA (Deoxyribonucleic Acid)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0"/>
          <a:stretch>
            <a:fillRect/>
          </a:stretch>
        </p:blipFill>
        <p:spPr bwMode="auto">
          <a:xfrm>
            <a:off x="5029200" y="2209800"/>
            <a:ext cx="3024188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81200"/>
            <a:ext cx="1731963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8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373188"/>
            <a:ext cx="7772400" cy="608012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Who Discovered DNA?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Most of the credit goes to James Watson and Francis Crick.</a:t>
            </a:r>
          </a:p>
          <a:p>
            <a:r>
              <a:rPr lang="en-US" altLang="en-US" dirty="0"/>
              <a:t>April 2, </a:t>
            </a:r>
            <a:r>
              <a:rPr lang="en-US" altLang="en-US" dirty="0" smtClean="0"/>
              <a:t>1953</a:t>
            </a:r>
          </a:p>
          <a:p>
            <a:r>
              <a:rPr lang="en-US" altLang="en-US" dirty="0"/>
              <a:t>https://</a:t>
            </a:r>
            <a:r>
              <a:rPr lang="en-US" altLang="en-US" dirty="0" err="1"/>
              <a:t>www.youtube.com</a:t>
            </a:r>
            <a:r>
              <a:rPr lang="en-US" altLang="en-US" dirty="0"/>
              <a:t>/</a:t>
            </a:r>
            <a:r>
              <a:rPr lang="en-US" altLang="en-US" dirty="0" err="1"/>
              <a:t>watch?v</a:t>
            </a:r>
            <a:r>
              <a:rPr lang="en-US" altLang="en-US" dirty="0"/>
              <a:t>=y7hbOTltfio&amp;list=PLGJav2u6U527J5DmBNHQFAXdgGZ6CDu-Q</a:t>
            </a:r>
            <a:endParaRPr lang="en-US" altLang="en-US" dirty="0" smtClean="0"/>
          </a:p>
          <a:p>
            <a:endParaRPr lang="en-US" altLang="en-US" dirty="0" smtClean="0"/>
          </a:p>
          <a:p>
            <a:endParaRPr lang="en-US" altLang="en-US" dirty="0"/>
          </a:p>
          <a:p>
            <a:pPr>
              <a:buFont typeface="Wingdings" pitchFamily="2" charset="2"/>
              <a:buNone/>
            </a:pPr>
            <a:endParaRPr lang="en-US" altLang="en-US" dirty="0"/>
          </a:p>
        </p:txBody>
      </p:sp>
      <p:pic>
        <p:nvPicPr>
          <p:cNvPr id="8196" name="Picture 4" descr="watson-cr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815323"/>
            <a:ext cx="1752600" cy="146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867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420813"/>
            <a:ext cx="7772400" cy="560387"/>
          </a:xfrm>
        </p:spPr>
        <p:txBody>
          <a:bodyPr>
            <a:normAutofit fontScale="90000"/>
          </a:bodyPr>
          <a:lstStyle/>
          <a:p>
            <a:r>
              <a:rPr lang="en-US" altLang="en-US" sz="4000"/>
              <a:t>Other Scientists Involved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5800" y="5029200"/>
            <a:ext cx="2722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/>
              <a:t>Erwin Chargaff</a:t>
            </a:r>
          </a:p>
        </p:txBody>
      </p:sp>
      <p:pic>
        <p:nvPicPr>
          <p:cNvPr id="9221" name="Picture 5" descr="wilki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209800"/>
            <a:ext cx="25146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429000" y="4648200"/>
            <a:ext cx="2928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/>
              <a:t>Maurice Wilkins</a:t>
            </a:r>
          </a:p>
        </p:txBody>
      </p:sp>
      <p:pic>
        <p:nvPicPr>
          <p:cNvPr id="9223" name="Picture 7" descr="frankl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124200"/>
            <a:ext cx="183356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781800" y="5780782"/>
            <a:ext cx="22098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/>
              <a:t>Rosalind Franklin</a:t>
            </a:r>
          </a:p>
        </p:txBody>
      </p:sp>
      <p:sp>
        <p:nvSpPr>
          <p:cNvPr id="9226" name="AutoShape 10" descr="image002"/>
          <p:cNvSpPr>
            <a:spLocks noChangeAspect="1" noChangeArrowheads="1"/>
          </p:cNvSpPr>
          <p:nvPr/>
        </p:nvSpPr>
        <p:spPr bwMode="auto">
          <a:xfrm>
            <a:off x="2605088" y="690563"/>
            <a:ext cx="3933825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8" name="AutoShape 12" descr="image002"/>
          <p:cNvSpPr>
            <a:spLocks noChangeAspect="1" noChangeArrowheads="1"/>
          </p:cNvSpPr>
          <p:nvPr/>
        </p:nvSpPr>
        <p:spPr bwMode="auto">
          <a:xfrm>
            <a:off x="2605088" y="690563"/>
            <a:ext cx="3933825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9" name="Picture 13" descr="untitl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2125663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75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1600200"/>
            <a:ext cx="4090987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5257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09600" y="381000"/>
            <a:ext cx="8534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3600"/>
              <a:t>X Ray Diffraction showed the double helix shape of DNA</a:t>
            </a:r>
          </a:p>
        </p:txBody>
      </p:sp>
    </p:spTree>
    <p:extLst>
      <p:ext uri="{BB962C8B-B14F-4D97-AF65-F5344CB8AC3E}">
        <p14:creationId xmlns:p14="http://schemas.microsoft.com/office/powerpoint/2010/main" val="125812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762000"/>
          </a:xfrm>
        </p:spPr>
        <p:txBody>
          <a:bodyPr/>
          <a:lstStyle/>
          <a:p>
            <a:r>
              <a:rPr lang="en-US" altLang="en-US" sz="3600"/>
              <a:t>Chemical Composition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95400"/>
            <a:ext cx="7772400" cy="4114800"/>
          </a:xfrm>
        </p:spPr>
        <p:txBody>
          <a:bodyPr/>
          <a:lstStyle/>
          <a:p>
            <a:r>
              <a:rPr lang="en-US" altLang="en-US" dirty="0"/>
              <a:t>Structure of a nucleotide.</a:t>
            </a:r>
          </a:p>
          <a:p>
            <a:r>
              <a:rPr lang="en-US" altLang="en-US" dirty="0" smtClean="0"/>
              <a:t>Nucleotides held together by weak hydrogen bonds</a:t>
            </a:r>
            <a:endParaRPr lang="en-US" altLang="en-US" dirty="0"/>
          </a:p>
          <a:p>
            <a:endParaRPr lang="en-US" altLang="en-US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14600"/>
            <a:ext cx="4876800" cy="385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76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868363"/>
          </a:xfrm>
        </p:spPr>
        <p:txBody>
          <a:bodyPr/>
          <a:lstStyle/>
          <a:p>
            <a:r>
              <a:rPr lang="en-US" altLang="en-US"/>
              <a:t>Nitrogen-containing Bases</a:t>
            </a:r>
          </a:p>
        </p:txBody>
      </p:sp>
      <p:pic>
        <p:nvPicPr>
          <p:cNvPr id="24579" name="Picture 3" descr="cummings-08-03AD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1" b="20881"/>
          <a:stretch/>
        </p:blipFill>
        <p:spPr>
          <a:xfrm>
            <a:off x="3972240" y="1676400"/>
            <a:ext cx="4660396" cy="403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33400" y="1752600"/>
            <a:ext cx="358140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b="1" dirty="0">
                <a:latin typeface="Verdana" pitchFamily="34" charset="0"/>
                <a:cs typeface="Arial" charset="0"/>
              </a:rPr>
              <a:t>Purines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Adenine (A)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Guanine (G)</a:t>
            </a:r>
          </a:p>
          <a:p>
            <a:pPr>
              <a:spcBef>
                <a:spcPct val="50000"/>
              </a:spcBef>
            </a:pPr>
            <a:r>
              <a:rPr lang="en-US" altLang="en-US" sz="2800" b="1" dirty="0">
                <a:latin typeface="Verdana" pitchFamily="34" charset="0"/>
                <a:cs typeface="Arial" charset="0"/>
              </a:rPr>
              <a:t>Pyrimidines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Cytosine (C) 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Thymine (T) </a:t>
            </a:r>
            <a:r>
              <a:rPr lang="en-US" altLang="en-US" sz="2000" dirty="0">
                <a:latin typeface="Verdana" pitchFamily="34" charset="0"/>
                <a:cs typeface="Arial" charset="0"/>
              </a:rPr>
              <a:t>in DNA 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Uracil (U) </a:t>
            </a:r>
            <a:r>
              <a:rPr lang="en-US" altLang="en-US" sz="2000" dirty="0">
                <a:latin typeface="Verdana" pitchFamily="34" charset="0"/>
                <a:cs typeface="Arial" charset="0"/>
              </a:rPr>
              <a:t>in RNA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878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1341</TotalTime>
  <Words>280</Words>
  <Application>Microsoft Macintosh PowerPoint</Application>
  <PresentationFormat>On-screen Show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Objective 3 Notes</vt:lpstr>
      <vt:lpstr>The Central Dogma of Molecular Biology</vt:lpstr>
      <vt:lpstr>Review of Proteins</vt:lpstr>
      <vt:lpstr>DNA (Deoxyribonucleic Acid)</vt:lpstr>
      <vt:lpstr>Who Discovered DNA?</vt:lpstr>
      <vt:lpstr>Other Scientists Involved</vt:lpstr>
      <vt:lpstr>PowerPoint Presentation</vt:lpstr>
      <vt:lpstr>Chemical Composition</vt:lpstr>
      <vt:lpstr>Nitrogen-containing Bases</vt:lpstr>
      <vt:lpstr>Structure of DNA</vt:lpstr>
      <vt:lpstr>Base Pairing Rules</vt:lpstr>
      <vt:lpstr>Importance of the Base Pairing Rules</vt:lpstr>
      <vt:lpstr>PowerPoint Presentation</vt:lpstr>
      <vt:lpstr>Differences between DNA &amp; RNA</vt:lpstr>
      <vt:lpstr>PowerPoint Presentation</vt:lpstr>
    </vt:vector>
  </TitlesOfParts>
  <Company>Durham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3.1.1_Notes_PowerPoint</dc:title>
  <dc:creator>Zebulon Holsopple</dc:creator>
  <cp:lastModifiedBy>Geneva Jost</cp:lastModifiedBy>
  <cp:revision>5</cp:revision>
  <dcterms:created xsi:type="dcterms:W3CDTF">2014-10-10T12:47:22Z</dcterms:created>
  <dcterms:modified xsi:type="dcterms:W3CDTF">2016-09-21T11:30:00Z</dcterms:modified>
</cp:coreProperties>
</file>